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428" r:id="rId2"/>
    <p:sldId id="455" r:id="rId3"/>
    <p:sldId id="573" r:id="rId4"/>
    <p:sldId id="560" r:id="rId5"/>
    <p:sldId id="561" r:id="rId6"/>
    <p:sldId id="562" r:id="rId7"/>
    <p:sldId id="563" r:id="rId8"/>
    <p:sldId id="564" r:id="rId9"/>
    <p:sldId id="566" r:id="rId10"/>
    <p:sldId id="569" r:id="rId11"/>
    <p:sldId id="570" r:id="rId12"/>
    <p:sldId id="571" r:id="rId13"/>
    <p:sldId id="572" r:id="rId14"/>
    <p:sldId id="544" r:id="rId15"/>
    <p:sldId id="545" r:id="rId16"/>
    <p:sldId id="479" r:id="rId17"/>
    <p:sldId id="574" r:id="rId18"/>
    <p:sldId id="559" r:id="rId19"/>
    <p:sldId id="521" r:id="rId20"/>
    <p:sldId id="522" r:id="rId21"/>
    <p:sldId id="523" r:id="rId22"/>
  </p:sldIdLst>
  <p:sldSz cx="9144000" cy="6858000" type="screen4x3"/>
  <p:notesSz cx="6797675" cy="99266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00"/>
    <a:srgbClr val="009900"/>
    <a:srgbClr val="006600"/>
    <a:srgbClr val="003300"/>
    <a:srgbClr val="FF3300"/>
    <a:srgbClr val="0000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8"/>
    <p:restoredTop sz="93653"/>
  </p:normalViewPr>
  <p:slideViewPr>
    <p:cSldViewPr snapToGrid="0">
      <p:cViewPr>
        <p:scale>
          <a:sx n="100" d="100"/>
          <a:sy n="100" d="100"/>
        </p:scale>
        <p:origin x="-66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8248"/>
    </p:cViewPr>
  </p:sorterViewPr>
  <p:notesViewPr>
    <p:cSldViewPr snapToGrid="0">
      <p:cViewPr>
        <p:scale>
          <a:sx n="56" d="100"/>
          <a:sy n="56" d="100"/>
        </p:scale>
        <p:origin x="-1234" y="-4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4" Type="http://schemas.openxmlformats.org/officeDocument/2006/relationships/slide" Target="slides/slide9.xml"/><Relationship Id="rId5" Type="http://schemas.openxmlformats.org/officeDocument/2006/relationships/slide" Target="slides/slide12.xml"/><Relationship Id="rId6" Type="http://schemas.openxmlformats.org/officeDocument/2006/relationships/slide" Target="slides/slide13.xml"/><Relationship Id="rId7" Type="http://schemas.openxmlformats.org/officeDocument/2006/relationships/slide" Target="slides/slide14.xml"/><Relationship Id="rId8" Type="http://schemas.openxmlformats.org/officeDocument/2006/relationships/slide" Target="slides/slide15.xml"/><Relationship Id="rId9" Type="http://schemas.openxmlformats.org/officeDocument/2006/relationships/slide" Target="slides/slide16.xml"/><Relationship Id="rId1" Type="http://schemas.openxmlformats.org/officeDocument/2006/relationships/slide" Target="slides/slide6.xml"/><Relationship Id="rId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65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5463" y="5307013"/>
            <a:ext cx="5953125" cy="4183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614" tIns="44512" rIns="90614" bIns="445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Type NOTES text here . . .</a:t>
            </a:r>
          </a:p>
        </p:txBody>
      </p:sp>
      <p:sp>
        <p:nvSpPr>
          <p:cNvPr id="1741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2438" y="593725"/>
            <a:ext cx="6100762" cy="4575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0993332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spcBef>
        <a:spcPct val="50000"/>
      </a:spcBef>
      <a:spcAft>
        <a:spcPct val="0"/>
      </a:spcAft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604" tIns="45802" rIns="91604" bIns="45802"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9169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718050"/>
            <a:ext cx="4983162" cy="41798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338" tIns="46670" rIns="93338" bIns="46670"/>
          <a:lstStyle/>
          <a:p>
            <a:endParaRPr lang="en-US" altLang="en-US"/>
          </a:p>
        </p:txBody>
      </p:sp>
      <p:sp>
        <p:nvSpPr>
          <p:cNvPr id="430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866775"/>
            <a:ext cx="4640263" cy="3479800"/>
          </a:xfrm>
          <a:ln cap="flat"/>
        </p:spPr>
      </p:sp>
    </p:spTree>
    <p:extLst>
      <p:ext uri="{BB962C8B-B14F-4D97-AF65-F5344CB8AC3E}">
        <p14:creationId xmlns:p14="http://schemas.microsoft.com/office/powerpoint/2010/main" val="825432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718050"/>
            <a:ext cx="4983162" cy="41798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338" tIns="46670" rIns="93338" bIns="46670"/>
          <a:lstStyle/>
          <a:p>
            <a:endParaRPr lang="en-US" altLang="en-US"/>
          </a:p>
        </p:txBody>
      </p:sp>
      <p:sp>
        <p:nvSpPr>
          <p:cNvPr id="450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866775"/>
            <a:ext cx="4640263" cy="3479800"/>
          </a:xfrm>
          <a:ln cap="flat"/>
        </p:spPr>
      </p:sp>
    </p:spTree>
    <p:extLst>
      <p:ext uri="{BB962C8B-B14F-4D97-AF65-F5344CB8AC3E}">
        <p14:creationId xmlns:p14="http://schemas.microsoft.com/office/powerpoint/2010/main" val="30434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IE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1088" y="868363"/>
            <a:ext cx="4633912" cy="3475037"/>
          </a:xfrm>
          <a:solidFill>
            <a:srgbClr val="FFFFFF"/>
          </a:solidFill>
          <a:ln/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8050"/>
            <a:ext cx="4986338" cy="41798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de-DE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853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4025" y="593725"/>
            <a:ext cx="6099175" cy="4575175"/>
          </a:xfrm>
          <a:solidFill>
            <a:srgbClr val="FFFFFF"/>
          </a:solidFill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604" tIns="45802" rIns="91604" bIns="45802"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872157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1779766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23453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1088" y="868363"/>
            <a:ext cx="4633912" cy="3475037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8050"/>
            <a:ext cx="4986338" cy="41798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9343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718050"/>
            <a:ext cx="4983162" cy="41798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338" tIns="46670" rIns="93338" bIns="46670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072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866775"/>
            <a:ext cx="4640263" cy="3479800"/>
          </a:xfrm>
          <a:ln cap="flat"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718050"/>
            <a:ext cx="4983162" cy="41798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338" tIns="46670" rIns="93338" bIns="46670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866775"/>
            <a:ext cx="4640263" cy="3479800"/>
          </a:xfrm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718050"/>
            <a:ext cx="4983162" cy="41798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338" tIns="46670" rIns="93338" bIns="46670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1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866775"/>
            <a:ext cx="4640263" cy="3479800"/>
          </a:xfrm>
          <a:ln cap="flat"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718050"/>
            <a:ext cx="4983162" cy="41798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338" tIns="46670" rIns="93338" bIns="46670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789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866775"/>
            <a:ext cx="4640263" cy="3479800"/>
          </a:xfrm>
          <a:ln cap="flat"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718050"/>
            <a:ext cx="4983162" cy="41798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338" tIns="46670" rIns="93338" bIns="46670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608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866775"/>
            <a:ext cx="4640263" cy="3479800"/>
          </a:xfrm>
          <a:ln cap="flat"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718050"/>
            <a:ext cx="4983162" cy="41798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338" tIns="46670" rIns="93338" bIns="46670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813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866775"/>
            <a:ext cx="4640263" cy="3479800"/>
          </a:xfrm>
          <a:ln cap="flat"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06463" y="4718050"/>
            <a:ext cx="4983162" cy="41798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3338" tIns="46670" rIns="93338" bIns="46670"/>
          <a:lstStyle/>
          <a:p>
            <a:endParaRPr lang="en-US" altLang="en-US"/>
          </a:p>
        </p:txBody>
      </p:sp>
      <p:sp>
        <p:nvSpPr>
          <p:cNvPr id="409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0" y="866775"/>
            <a:ext cx="4640263" cy="3479800"/>
          </a:xfrm>
          <a:ln cap="flat"/>
        </p:spPr>
      </p:sp>
    </p:spTree>
    <p:extLst>
      <p:ext uri="{BB962C8B-B14F-4D97-AF65-F5344CB8AC3E}">
        <p14:creationId xmlns:p14="http://schemas.microsoft.com/office/powerpoint/2010/main" val="165803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7"/>
          <p:cNvSpPr>
            <a:spLocks noChangeShapeType="1"/>
          </p:cNvSpPr>
          <p:nvPr/>
        </p:nvSpPr>
        <p:spPr bwMode="auto">
          <a:xfrm flipH="1" flipV="1">
            <a:off x="0" y="1196975"/>
            <a:ext cx="9144000" cy="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214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0"/>
            <a:ext cx="7772400" cy="1143000"/>
          </a:xfrm>
        </p:spPr>
        <p:txBody>
          <a:bodyPr/>
          <a:lstStyle>
            <a:lvl1pPr>
              <a:defRPr>
                <a:solidFill>
                  <a:srgbClr val="006600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sz="1400" i="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z="1400" i="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fld id="{2DA5518F-66CA-444A-B8CE-90F2A8F730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23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F09656-D054-724B-81A5-8F663D96D9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26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190500"/>
            <a:ext cx="2057400" cy="6172200"/>
          </a:xfrm>
        </p:spPr>
        <p:txBody>
          <a:bodyPr vert="eaVert"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190500"/>
            <a:ext cx="6019800" cy="6172200"/>
          </a:xfrm>
        </p:spPr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9E108-E661-B04D-B67D-81B486D4F5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228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90500"/>
            <a:ext cx="8197850" cy="952500"/>
          </a:xfrm>
        </p:spPr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596900" y="1257300"/>
            <a:ext cx="8039100" cy="5105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FAE20-6585-4048-B320-7A2DF523BE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3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90500"/>
            <a:ext cx="8197850" cy="952500"/>
          </a:xfrm>
        </p:spPr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96900" y="1257300"/>
            <a:ext cx="8039100" cy="5105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5CD5D0-F7B4-C241-9CA7-C40F7BECA9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92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2F96B6-83B0-E94B-90E1-D687BA3852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550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00FC3-603B-C946-890C-22DA5F2569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167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0" y="1257300"/>
            <a:ext cx="39433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2650" y="1257300"/>
            <a:ext cx="394335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6DD8C3-0CAA-7E4B-A7E3-32BC313A89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32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836AF8-A4B9-CF4D-8D7F-33DEB0EB7A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709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B59175-56FF-4E4A-B4AA-097A1389DE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08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74F963-308D-A543-B548-83B6BC40A0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931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54F9F4-3A18-0F45-872C-F365A74529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48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902F2D-F664-6D4D-8991-E173657444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82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190500"/>
            <a:ext cx="81978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6900" y="1257300"/>
            <a:ext cx="80391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12996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1350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b="0" i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299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13500"/>
            <a:ext cx="28956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 i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299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1350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fld id="{D98C783F-C46D-B243-A7B9-CC7E90A006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13000" name="Line 1032"/>
          <p:cNvSpPr>
            <a:spLocks noChangeShapeType="1"/>
          </p:cNvSpPr>
          <p:nvPr/>
        </p:nvSpPr>
        <p:spPr bwMode="auto">
          <a:xfrm flipH="1">
            <a:off x="0" y="1143000"/>
            <a:ext cx="9144000" cy="1588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6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5000"/>
        <a:buFont typeface="Times New Roman" charset="0"/>
        <a:buChar char="•"/>
        <a:defRPr sz="2800">
          <a:solidFill>
            <a:srgbClr val="006600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06600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3300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3300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00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00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00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00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00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096E5AD-4E06-8D47-A0FB-7D14A5BEEE29}" type="slidenum">
              <a:rPr lang="en-US" altLang="en-US" sz="1200" b="0"/>
              <a:pPr/>
              <a:t>1</a:t>
            </a:fld>
            <a:endParaRPr lang="en-US" altLang="en-US" sz="1200" b="0"/>
          </a:p>
        </p:txBody>
      </p:sp>
      <p:sp>
        <p:nvSpPr>
          <p:cNvPr id="18435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4213" y="228600"/>
            <a:ext cx="7772400" cy="685800"/>
          </a:xfrm>
          <a:noFill/>
        </p:spPr>
        <p:txBody>
          <a:bodyPr lIns="92075" tIns="46038" rIns="92075" bIns="46038"/>
          <a:lstStyle/>
          <a:p>
            <a:pPr algn="ctr"/>
            <a:r>
              <a:rPr lang="en-GB" altLang="en-US" sz="4800" dirty="0"/>
              <a:t>Security </a:t>
            </a:r>
            <a:r>
              <a:rPr lang="en-GB" altLang="en-US" sz="4800" dirty="0" smtClean="0"/>
              <a:t>part</a:t>
            </a:r>
            <a:endParaRPr lang="en-GB" altLang="en-US" sz="2800" dirty="0"/>
          </a:p>
        </p:txBody>
      </p:sp>
      <p:sp>
        <p:nvSpPr>
          <p:cNvPr id="18436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900113" y="2205038"/>
            <a:ext cx="7200900" cy="1752600"/>
          </a:xfrm>
          <a:noFill/>
        </p:spPr>
        <p:txBody>
          <a:bodyPr lIns="92075" tIns="46038" rIns="92075" bIns="46038"/>
          <a:lstStyle/>
          <a:p>
            <a:pPr marL="531813" indent="-531813" algn="ctr">
              <a:lnSpc>
                <a:spcPct val="90000"/>
              </a:lnSpc>
              <a:buFont typeface="Times New Roman" charset="0"/>
              <a:buNone/>
            </a:pPr>
            <a:r>
              <a:rPr lang="en-GB" altLang="en-US" sz="4400" smtClean="0">
                <a:solidFill>
                  <a:srgbClr val="003399"/>
                </a:solidFill>
              </a:rPr>
              <a:t>Setting </a:t>
            </a:r>
            <a:r>
              <a:rPr lang="en-GB" altLang="en-US" sz="4400" dirty="0" smtClean="0">
                <a:solidFill>
                  <a:srgbClr val="003399"/>
                </a:solidFill>
              </a:rPr>
              <a:t>the scene</a:t>
            </a:r>
            <a:endParaRPr lang="en-GB" altLang="en-US" sz="4400" dirty="0">
              <a:solidFill>
                <a:srgbClr val="003399"/>
              </a:solidFill>
            </a:endParaRPr>
          </a:p>
          <a:p>
            <a:pPr marL="531813" indent="-531813" algn="ctr">
              <a:lnSpc>
                <a:spcPct val="90000"/>
              </a:lnSpc>
              <a:buFont typeface="Times New Roman" charset="0"/>
              <a:buAutoNum type="arabicPeriod"/>
            </a:pPr>
            <a:endParaRPr lang="en-IE" altLang="en-US" sz="4400" dirty="0">
              <a:solidFill>
                <a:srgbClr val="003399"/>
              </a:solidFill>
            </a:endParaRPr>
          </a:p>
          <a:p>
            <a:pPr marL="531813" indent="-531813" algn="ctr">
              <a:lnSpc>
                <a:spcPct val="90000"/>
              </a:lnSpc>
              <a:buFont typeface="Times New Roman" charset="0"/>
              <a:buNone/>
            </a:pPr>
            <a:endParaRPr lang="en-IE" altLang="en-US" sz="4400" dirty="0">
              <a:solidFill>
                <a:srgbClr val="003399"/>
              </a:solidFill>
            </a:endParaRPr>
          </a:p>
          <a:p>
            <a:pPr marL="531813" indent="-531813" algn="ctr">
              <a:lnSpc>
                <a:spcPct val="90000"/>
              </a:lnSpc>
              <a:buFont typeface="Times New Roman" charset="0"/>
              <a:buNone/>
            </a:pPr>
            <a:endParaRPr lang="en-IE" altLang="en-US" sz="4400" dirty="0">
              <a:solidFill>
                <a:srgbClr val="003399"/>
              </a:solidFill>
            </a:endParaRPr>
          </a:p>
          <a:p>
            <a:pPr marL="531813" indent="-531813">
              <a:lnSpc>
                <a:spcPct val="90000"/>
              </a:lnSpc>
              <a:buFont typeface="Times New Roman" charset="0"/>
              <a:buNone/>
            </a:pPr>
            <a:endParaRPr lang="en-GB" altLang="en-US" sz="2400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A51C4B94-F2CE-0643-8F39-CEF8896B15E0}" type="slidenum">
              <a:rPr lang="en-US" sz="1200" b="0">
                <a:latin typeface="Arial" charset="0"/>
              </a:rPr>
              <a:pPr/>
              <a:t>10</a:t>
            </a:fld>
            <a:endParaRPr lang="en-US" sz="1200" b="0">
              <a:latin typeface="Arial" charset="0"/>
            </a:endParaRPr>
          </a:p>
        </p:txBody>
      </p:sp>
      <p:pic>
        <p:nvPicPr>
          <p:cNvPr id="4301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13" y="998538"/>
            <a:ext cx="9705976" cy="799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Security news stories…</a:t>
            </a:r>
          </a:p>
        </p:txBody>
      </p:sp>
    </p:spTree>
    <p:extLst>
      <p:ext uri="{BB962C8B-B14F-4D97-AF65-F5344CB8AC3E}">
        <p14:creationId xmlns:p14="http://schemas.microsoft.com/office/powerpoint/2010/main" val="161785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36497345-EA48-B240-B584-D736D979B663}" type="slidenum">
              <a:rPr lang="en-US" sz="1200" b="0">
                <a:latin typeface="Arial" charset="0"/>
                <a:ea typeface="ＭＳ Ｐゴシック" charset="0"/>
                <a:cs typeface="ＭＳ Ｐゴシック" charset="0"/>
              </a:rPr>
              <a:pPr/>
              <a:t>11</a:t>
            </a:fld>
            <a:endParaRPr lang="en-US" sz="1200" b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Security news stories…</a:t>
            </a:r>
          </a:p>
        </p:txBody>
      </p:sp>
      <p:pic>
        <p:nvPicPr>
          <p:cNvPr id="44035" name="Picture 4" descr="Screen Shot 2015-09-09 at 23.13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011238"/>
            <a:ext cx="8890000" cy="632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68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41E6F91C-8E98-4A4D-8403-48F7DFE7B0D7}" type="slidenum">
              <a:rPr lang="en-US" sz="1200" b="0">
                <a:latin typeface="Arial" charset="0"/>
              </a:rPr>
              <a:pPr/>
              <a:t>12</a:t>
            </a:fld>
            <a:endParaRPr lang="en-US" sz="1200" b="0">
              <a:latin typeface="Arial" charset="0"/>
            </a:endParaRP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Security news stories…</a:t>
            </a:r>
          </a:p>
        </p:txBody>
      </p:sp>
      <p:pic>
        <p:nvPicPr>
          <p:cNvPr id="45059" name="Picture 4" descr="Screen Shot 2014-09-05 at 22.16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8897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244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4BC4487F-1080-3F40-BBFC-61601DA621E7}" type="slidenum">
              <a:rPr lang="en-US" sz="1200" b="0">
                <a:latin typeface="Arial" charset="0"/>
              </a:rPr>
              <a:pPr/>
              <a:t>13</a:t>
            </a:fld>
            <a:endParaRPr lang="en-US" sz="1200" b="0">
              <a:latin typeface="Arial" charset="0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Security news stories…</a:t>
            </a:r>
          </a:p>
        </p:txBody>
      </p:sp>
      <p:pic>
        <p:nvPicPr>
          <p:cNvPr id="47107" name="Picture 9" descr="Screen Shot 2014-09-05 at 22.3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914400"/>
            <a:ext cx="9144000" cy="658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Shot 2014-09-05 at 22.26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90800"/>
            <a:ext cx="6862763" cy="446246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3644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610923D9-B449-A246-B697-D55B64853B78}" type="slidenum">
              <a:rPr lang="en-US" altLang="en-US" sz="1200" b="0">
                <a:latin typeface="Arial" charset="0"/>
              </a:rPr>
              <a:pPr/>
              <a:t>14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Anything wrong with this?</a:t>
            </a:r>
          </a:p>
        </p:txBody>
      </p:sp>
      <p:pic>
        <p:nvPicPr>
          <p:cNvPr id="39940" name="Picture 4" descr="Screen Shot 2014-09-05 at 22.4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3A3B6BC-2F3C-A648-BE54-4BCD82BDEDA5}" type="slidenum">
              <a:rPr lang="en-US" altLang="en-US" sz="1200" b="0">
                <a:latin typeface="Arial" charset="0"/>
              </a:rPr>
              <a:pPr/>
              <a:t>15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Anything wrong with this?</a:t>
            </a:r>
          </a:p>
        </p:txBody>
      </p:sp>
      <p:pic>
        <p:nvPicPr>
          <p:cNvPr id="41988" name="Picture 4" descr="Screen Shot 2014-09-05 at 22.4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989" name="Straight Connector 6"/>
          <p:cNvCxnSpPr>
            <a:cxnSpLocks noChangeShapeType="1"/>
          </p:cNvCxnSpPr>
          <p:nvPr/>
        </p:nvCxnSpPr>
        <p:spPr bwMode="auto">
          <a:xfrm>
            <a:off x="825500" y="4146550"/>
            <a:ext cx="2590800" cy="158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</p:spPr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CC09118-6281-FF47-A8EC-72CFF2053A83}" type="slidenum">
              <a:rPr lang="en-US" altLang="en-US" sz="1200" b="0">
                <a:latin typeface="Arial" charset="0"/>
              </a:rPr>
              <a:pPr/>
              <a:t>16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Security in context</a:t>
            </a:r>
          </a:p>
        </p:txBody>
      </p:sp>
      <p:sp>
        <p:nvSpPr>
          <p:cNvPr id="44036" name="Rectangle 3"/>
          <p:cNvSpPr txBox="1">
            <a:spLocks noChangeArrowheads="1"/>
          </p:cNvSpPr>
          <p:nvPr/>
        </p:nvSpPr>
        <p:spPr bwMode="auto">
          <a:xfrm>
            <a:off x="474663" y="1400175"/>
            <a:ext cx="84201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800100" indent="-342900"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787525" algn="l"/>
              </a:tabLs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l">
              <a:lnSpc>
                <a:spcPct val="105000"/>
              </a:lnSpc>
              <a:spcBef>
                <a:spcPct val="50000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r>
              <a:rPr lang="en-US" altLang="en-US" sz="2400" b="0">
                <a:solidFill>
                  <a:srgbClr val="006600"/>
                </a:solidFill>
                <a:latin typeface="Arial" charset="0"/>
              </a:rPr>
              <a:t>Increasing reliance on IT &amp; networks for just about everything:</a:t>
            </a:r>
          </a:p>
          <a:p>
            <a:pPr lvl="1" algn="l">
              <a:spcBef>
                <a:spcPts val="475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r>
              <a:rPr lang="en-US" altLang="en-US" sz="2000" b="0">
                <a:solidFill>
                  <a:srgbClr val="006600"/>
                </a:solidFill>
                <a:latin typeface="Arial" charset="0"/>
              </a:rPr>
              <a:t>Communications (phone, email, social networks)</a:t>
            </a:r>
          </a:p>
          <a:p>
            <a:pPr lvl="1" algn="l">
              <a:spcBef>
                <a:spcPts val="475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r>
              <a:rPr lang="en-US" altLang="en-US" sz="2000" b="0">
                <a:solidFill>
                  <a:srgbClr val="006600"/>
                </a:solidFill>
                <a:latin typeface="Arial" charset="0"/>
              </a:rPr>
              <a:t>Finance</a:t>
            </a:r>
          </a:p>
          <a:p>
            <a:pPr lvl="1" algn="l">
              <a:spcBef>
                <a:spcPts val="475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r>
              <a:rPr lang="en-US" altLang="en-US" sz="2000" b="0">
                <a:solidFill>
                  <a:srgbClr val="006600"/>
                </a:solidFill>
                <a:latin typeface="Arial" charset="0"/>
              </a:rPr>
              <a:t>Supply chain (e.g. food on supermarket shelves)</a:t>
            </a:r>
          </a:p>
          <a:p>
            <a:pPr lvl="1" algn="l">
              <a:spcBef>
                <a:spcPts val="475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r>
              <a:rPr lang="en-US" altLang="en-US" sz="2000" b="0">
                <a:solidFill>
                  <a:srgbClr val="006600"/>
                </a:solidFill>
                <a:latin typeface="Arial" charset="0"/>
              </a:rPr>
              <a:t>Electricity generation &amp; distribution</a:t>
            </a:r>
          </a:p>
          <a:p>
            <a:pPr lvl="1" algn="l">
              <a:spcBef>
                <a:spcPts val="475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r>
              <a:rPr lang="en-US" altLang="en-US" sz="2000" b="0">
                <a:solidFill>
                  <a:srgbClr val="006600"/>
                </a:solidFill>
                <a:latin typeface="Arial" charset="0"/>
              </a:rPr>
              <a:t>Industrial control systems</a:t>
            </a:r>
          </a:p>
          <a:p>
            <a:pPr lvl="1" algn="l">
              <a:spcBef>
                <a:spcPts val="475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r>
              <a:rPr lang="en-US" altLang="en-US" sz="2000" b="0">
                <a:solidFill>
                  <a:srgbClr val="006600"/>
                </a:solidFill>
                <a:latin typeface="Arial" charset="0"/>
              </a:rPr>
              <a:t>Water supply</a:t>
            </a:r>
          </a:p>
          <a:p>
            <a:pPr lvl="1" algn="l">
              <a:spcBef>
                <a:spcPts val="475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r>
              <a:rPr lang="en-US" altLang="en-US" sz="2000" b="0">
                <a:solidFill>
                  <a:srgbClr val="006600"/>
                </a:solidFill>
                <a:latin typeface="Arial" charset="0"/>
              </a:rPr>
              <a:t>Transportation</a:t>
            </a:r>
          </a:p>
          <a:p>
            <a:pPr algn="l">
              <a:lnSpc>
                <a:spcPct val="105000"/>
              </a:lnSpc>
              <a:spcBef>
                <a:spcPts val="1675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r>
              <a:rPr lang="en-US" altLang="en-US" sz="2400" b="0">
                <a:solidFill>
                  <a:srgbClr val="006600"/>
                </a:solidFill>
                <a:latin typeface="Arial" charset="0"/>
              </a:rPr>
              <a:t>How long could we cope without these?</a:t>
            </a:r>
          </a:p>
          <a:p>
            <a:pPr algn="l">
              <a:lnSpc>
                <a:spcPct val="105000"/>
              </a:lnSpc>
              <a:spcBef>
                <a:spcPct val="50000"/>
              </a:spcBef>
              <a:buClr>
                <a:schemeClr val="tx1"/>
              </a:buClr>
              <a:buSzPct val="105000"/>
            </a:pPr>
            <a:endParaRPr lang="en-GB" altLang="en-US" sz="2400" b="0">
              <a:solidFill>
                <a:srgbClr val="006600"/>
              </a:solidFill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>
                <a:latin typeface="Arial" charset="0"/>
                <a:ea typeface="ＭＳ Ｐゴシック" charset="0"/>
                <a:cs typeface="ＭＳ Ｐゴシック" charset="0"/>
              </a:rPr>
              <a:t>SecurityFocus.com – new vulnerabilities snapshot</a:t>
            </a:r>
            <a:endParaRPr lang="en-IE" sz="28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362947" name="Group 3"/>
          <p:cNvGraphicFramePr>
            <a:graphicFrameLocks noGrp="1"/>
          </p:cNvGraphicFramePr>
          <p:nvPr>
            <p:ph idx="1"/>
          </p:nvPr>
        </p:nvGraphicFramePr>
        <p:xfrm>
          <a:off x="176213" y="1249363"/>
          <a:ext cx="8967787" cy="5710237"/>
        </p:xfrm>
        <a:graphic>
          <a:graphicData uri="http://schemas.openxmlformats.org/drawingml/2006/table">
            <a:tbl>
              <a:tblPr/>
              <a:tblGrid>
                <a:gridCol w="8967787"/>
              </a:tblGrid>
              <a:tr h="5710237">
                <a:tc>
                  <a:txBody>
                    <a:bodyPr/>
                    <a:lstStyle>
                      <a:lvl1pPr marL="1049338" indent="-1049338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5000"/>
                        <a:buFont typeface="Times New Roman" charset="0"/>
                        <a:defRPr sz="2400">
                          <a:solidFill>
                            <a:srgbClr val="006600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rgbClr val="006600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rgbClr val="003300"/>
                          </a:solidFill>
                          <a:latin typeface="Arial" charset="0"/>
                          <a:ea typeface="ヒラギノ角ゴ Pro W3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rgbClr val="003300"/>
                          </a:solidFill>
                          <a:latin typeface="Arial" charset="0"/>
                          <a:ea typeface="ヒラギノ角ゴ Pro W3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rgbClr val="003300"/>
                          </a:solidFill>
                          <a:latin typeface="Arial" charset="0"/>
                          <a:ea typeface="ヒラギノ角ゴ Pro W3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03300"/>
                          </a:solidFill>
                          <a:latin typeface="Arial" charset="0"/>
                          <a:ea typeface="ヒラギノ角ゴ Pro W3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03300"/>
                          </a:solidFill>
                          <a:latin typeface="Arial" charset="0"/>
                          <a:ea typeface="ヒラギノ角ゴ Pro W3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03300"/>
                          </a:solidFill>
                          <a:latin typeface="Arial" charset="0"/>
                          <a:ea typeface="ヒラギノ角ゴ Pro W3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003300"/>
                          </a:solidFill>
                          <a:latin typeface="Arial" charset="0"/>
                          <a:ea typeface="ヒラギノ角ゴ Pro W3" charset="-128"/>
                        </a:defRPr>
                      </a:lvl9pPr>
                    </a:lstStyle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HP Client Automation Remote Code Execution and Stack</a:t>
                      </a: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 Buffer Overflow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 Vulnerabilities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Microsoft Windows Server Service RPC Handling </a:t>
                      </a: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Remote Code Execution 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Microsoft Internet Information Services CVE-2017-7269 Buffer Overflow 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Oracle Java SE CVE-2017-10081 Remote Security 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GNU </a:t>
                      </a:r>
                      <a:r>
                        <a:rPr kumimoji="0" lang="en-US" alt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Binutils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 '</a:t>
                      </a:r>
                      <a:r>
                        <a:rPr kumimoji="0" lang="en-US" alt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bfd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/</a:t>
                      </a:r>
                      <a:r>
                        <a:rPr kumimoji="0" lang="en-US" alt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elf.c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' Remote Buffer Overflow 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Mercurial Remote Command Injection and </a:t>
                      </a:r>
                      <a:r>
                        <a:rPr kumimoji="0" lang="en-US" alt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Symlink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 </a:t>
                      </a: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Directory Traversal 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Vulnerabilities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</a:t>
                      </a:r>
                      <a:r>
                        <a:rPr kumimoji="0" lang="en-US" alt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Git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 CVE-2017-1000117 Remote </a:t>
                      </a: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Command Injection 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Apache Tomcat CVE-2017-7674 Security Bypass 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</a:t>
                      </a:r>
                      <a:r>
                        <a:rPr kumimoji="0" lang="en-US" alt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RedHat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 CVS CVE-2017-12836 Command Injection 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</a:t>
                      </a:r>
                      <a:r>
                        <a:rPr kumimoji="0" lang="en-US" alt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PostgreSQL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 CVE-2017-7546 </a:t>
                      </a: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Authentication Bypass 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VMware NSX-V Edge CVE-2017-4920 </a:t>
                      </a: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Denial of Service 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</a:t>
                      </a:r>
                      <a:r>
                        <a:rPr kumimoji="0" lang="en-US" alt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PostgreSQL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 CVE-2017-7547 </a:t>
                      </a: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Information Disclosure 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Linux Kernel CVE-2017-1000111 Local </a:t>
                      </a: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Privilege Escalation 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Apache Tomcat CVE-2017-7675 Directory Traversal 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IBM Sterling B2B Integrator CVE-2017-1174 Unspecified </a:t>
                      </a: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SQL Injection 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Symantec Messaging Gateway CVE-2017-6328 </a:t>
                      </a: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Cross Site Request Forgery 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Vulnerability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2017-08-10	Microsoft </a:t>
                      </a:r>
                      <a:r>
                        <a:rPr kumimoji="0" lang="en-US" alt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ChakraCore</a:t>
                      </a:r>
                      <a:r>
                        <a:rPr kumimoji="0" lang="en-US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 CVE-2017-8658 Scripting Engine </a:t>
                      </a:r>
                      <a:r>
                        <a:rPr kumimoji="0" lang="en-US" alt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Remote Memory Corruption</a:t>
                      </a:r>
                    </a:p>
                    <a:p>
                      <a:pPr marL="1049338" marR="0" lvl="0" indent="-1049338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5000"/>
                        <a:buFont typeface="Times New Roman" charset="0"/>
                        <a:buNone/>
                        <a:tabLst/>
                      </a:pPr>
                      <a:r>
                        <a:rPr kumimoji="0" lang="en-US" altLang="en-US" sz="15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ヒラギノ角ゴ Pro W3" charset="-128"/>
                        </a:rPr>
                        <a:t>+ more (on this day alone)</a:t>
                      </a:r>
                    </a:p>
                  </a:txBody>
                  <a:tcPr marL="72000" marR="72000" marT="46800" marB="468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760" name="TextBox 4"/>
          <p:cNvSpPr txBox="1">
            <a:spLocks noChangeArrowheads="1"/>
          </p:cNvSpPr>
          <p:nvPr/>
        </p:nvSpPr>
        <p:spPr bwMode="auto">
          <a:xfrm>
            <a:off x="1614488" y="1724025"/>
            <a:ext cx="184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1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105000"/>
              <a:buFont typeface="Times New Roman" charset="0"/>
              <a:buChar char="•"/>
              <a:defRPr sz="2800">
                <a:solidFill>
                  <a:srgbClr val="0066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400">
                <a:solidFill>
                  <a:srgbClr val="0066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434356-6D00-1441-BF74-9EB7DF8FDE30}" type="slidenum">
              <a:rPr lang="en-US" altLang="en-US" sz="1200">
                <a:solidFill>
                  <a:schemeClr val="tx1"/>
                </a:solidFill>
                <a:ea typeface="ヒラギノ角ゴ Pro W3" charset="-128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>
              <a:solidFill>
                <a:schemeClr val="tx1"/>
              </a:solidFill>
              <a:ea typeface="ヒラギノ角ゴ Pro W3" charset="-128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190500"/>
            <a:ext cx="8402638" cy="952500"/>
          </a:xfrm>
        </p:spPr>
        <p:txBody>
          <a:bodyPr/>
          <a:lstStyle/>
          <a:p>
            <a:r>
              <a:rPr lang="en-US" altLang="en-US" sz="2600">
                <a:ea typeface="ＭＳ Ｐゴシック" charset="-128"/>
              </a:rPr>
              <a:t>Attack Sophistication vs. Intruder Technical Knowledge</a:t>
            </a:r>
          </a:p>
        </p:txBody>
      </p:sp>
      <p:sp>
        <p:nvSpPr>
          <p:cNvPr id="62467" name="Text Box 73"/>
          <p:cNvSpPr txBox="1">
            <a:spLocks noChangeArrowheads="1"/>
          </p:cNvSpPr>
          <p:nvPr/>
        </p:nvSpPr>
        <p:spPr bwMode="auto">
          <a:xfrm>
            <a:off x="2085975" y="6519863"/>
            <a:ext cx="59991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105000"/>
              <a:buFont typeface="Times New Roman" charset="0"/>
              <a:buChar char="•"/>
              <a:defRPr sz="2800">
                <a:solidFill>
                  <a:srgbClr val="006600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400">
                <a:solidFill>
                  <a:srgbClr val="006600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00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r">
              <a:spcBef>
                <a:spcPct val="50000"/>
              </a:spcBef>
              <a:buClrTx/>
              <a:buSzTx/>
              <a:buFontTx/>
              <a:buNone/>
            </a:pPr>
            <a:r>
              <a:rPr lang="en-IE" altLang="en-US" sz="1600" b="0">
                <a:solidFill>
                  <a:srgbClr val="003366"/>
                </a:solidFill>
                <a:ea typeface="ヒラギノ角ゴ Pro W3" charset="-128"/>
              </a:rPr>
              <a:t>Source: CERT Coordination Center, Pittsburgh </a:t>
            </a:r>
            <a:endParaRPr lang="en-GB" altLang="en-US" sz="1600" b="0">
              <a:solidFill>
                <a:srgbClr val="003366"/>
              </a:solidFill>
              <a:ea typeface="ヒラギノ角ゴ Pro W3" charset="-128"/>
            </a:endParaRPr>
          </a:p>
        </p:txBody>
      </p:sp>
      <p:pic>
        <p:nvPicPr>
          <p:cNvPr id="6246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284288"/>
            <a:ext cx="7802563" cy="51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0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5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5DF77D7-CF28-C14C-8B1E-E9F9ABB1414C}" type="slidenum">
              <a:rPr lang="en-US" altLang="en-US" sz="1200" b="0"/>
              <a:pPr/>
              <a:t>19</a:t>
            </a:fld>
            <a:endParaRPr lang="en-US" altLang="en-US" sz="1200" b="0"/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900113" y="2205038"/>
            <a:ext cx="7200900" cy="1752600"/>
          </a:xfrm>
          <a:noFill/>
        </p:spPr>
        <p:txBody>
          <a:bodyPr lIns="92075" tIns="46038" rIns="92075" bIns="46038"/>
          <a:lstStyle/>
          <a:p>
            <a:pPr marL="0" indent="0" algn="ctr">
              <a:lnSpc>
                <a:spcPct val="90000"/>
              </a:lnSpc>
              <a:buFont typeface="Times New Roman" charset="0"/>
              <a:buNone/>
            </a:pPr>
            <a:r>
              <a:rPr lang="en-GB" altLang="en-US" sz="4000" dirty="0">
                <a:solidFill>
                  <a:srgbClr val="003399"/>
                </a:solidFill>
              </a:rPr>
              <a:t>Main </a:t>
            </a:r>
            <a:r>
              <a:rPr lang="en-GB" altLang="en-US" sz="4000" dirty="0" smtClean="0">
                <a:solidFill>
                  <a:srgbClr val="003399"/>
                </a:solidFill>
              </a:rPr>
              <a:t>players in information security</a:t>
            </a:r>
            <a:endParaRPr lang="en-GB" altLang="en-US" sz="4000" dirty="0">
              <a:solidFill>
                <a:srgbClr val="003399"/>
              </a:solidFill>
            </a:endParaRPr>
          </a:p>
          <a:p>
            <a:pPr marL="1077913" indent="-1077913" algn="ctr">
              <a:lnSpc>
                <a:spcPct val="90000"/>
              </a:lnSpc>
              <a:buFont typeface="Times New Roman" charset="0"/>
              <a:buNone/>
            </a:pPr>
            <a:endParaRPr lang="en-IE" altLang="en-US" sz="4000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774FBB4-FDD9-6846-8334-A6265859B3D7}" type="slidenum">
              <a:rPr lang="en-US" altLang="en-US" sz="1200" b="0">
                <a:latin typeface="Arial" charset="0"/>
              </a:rPr>
              <a:pPr/>
              <a:t>2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Security </a:t>
            </a:r>
            <a:r>
              <a:rPr lang="en-GB" altLang="en-US" dirty="0" smtClean="0"/>
              <a:t>part of module: main topics</a:t>
            </a:r>
            <a:endParaRPr lang="en-US" altLang="en-US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6900" y="1257300"/>
            <a:ext cx="8039100" cy="5295900"/>
          </a:xfrm>
        </p:spPr>
        <p:txBody>
          <a:bodyPr/>
          <a:lstStyle/>
          <a:p>
            <a:r>
              <a:rPr lang="en-GB" altLang="en-US" sz="2000" dirty="0"/>
              <a:t>Introduction</a:t>
            </a:r>
          </a:p>
          <a:p>
            <a:pPr lvl="1"/>
            <a:r>
              <a:rPr lang="en-GB" altLang="en-US" sz="1800" dirty="0"/>
              <a:t>Threats, attacks, vulnerabilities; Security services</a:t>
            </a:r>
          </a:p>
          <a:p>
            <a:r>
              <a:rPr lang="en-GB" altLang="en-US" sz="2000" dirty="0" smtClean="0"/>
              <a:t>Cryptography</a:t>
            </a:r>
            <a:endParaRPr lang="en-GB" altLang="en-US" sz="2000" dirty="0"/>
          </a:p>
          <a:p>
            <a:pPr lvl="1"/>
            <a:r>
              <a:rPr lang="en-GB" altLang="en-US" sz="1800" dirty="0"/>
              <a:t>Symmetric </a:t>
            </a:r>
            <a:r>
              <a:rPr lang="en-GB" altLang="en-US" sz="1800" dirty="0" smtClean="0"/>
              <a:t>encryption</a:t>
            </a:r>
            <a:endParaRPr lang="en-GB" altLang="en-US" sz="1800" dirty="0"/>
          </a:p>
          <a:p>
            <a:pPr lvl="1"/>
            <a:r>
              <a:rPr lang="en-GB" altLang="en-US" sz="1800" dirty="0" smtClean="0"/>
              <a:t>Public </a:t>
            </a:r>
            <a:r>
              <a:rPr lang="en-GB" altLang="en-US" sz="1800" dirty="0"/>
              <a:t>key cryptography</a:t>
            </a:r>
          </a:p>
          <a:p>
            <a:pPr lvl="1"/>
            <a:r>
              <a:rPr lang="en-GB" altLang="en-US" sz="1800" dirty="0" smtClean="0"/>
              <a:t>Authentication and integrity</a:t>
            </a:r>
            <a:endParaRPr lang="en-GB" altLang="en-US" sz="1800" dirty="0"/>
          </a:p>
          <a:p>
            <a:pPr lvl="1"/>
            <a:r>
              <a:rPr lang="en-GB" altLang="en-US" sz="1800" dirty="0" smtClean="0"/>
              <a:t>Key management and certificates</a:t>
            </a:r>
            <a:endParaRPr lang="en-GB" altLang="en-US" sz="1800" dirty="0"/>
          </a:p>
          <a:p>
            <a:r>
              <a:rPr lang="en-GB" altLang="en-US" sz="2000" dirty="0" smtClean="0"/>
              <a:t>Web application threats and vulnerabilities</a:t>
            </a:r>
            <a:endParaRPr lang="en-GB" altLang="en-US" sz="2000" dirty="0"/>
          </a:p>
          <a:p>
            <a:pPr lvl="1"/>
            <a:r>
              <a:rPr lang="en-GB" altLang="en-US" sz="1800" dirty="0" smtClean="0"/>
              <a:t>Common vulnerabilities</a:t>
            </a:r>
            <a:endParaRPr lang="en-GB" altLang="en-US" sz="1800" dirty="0"/>
          </a:p>
          <a:p>
            <a:pPr lvl="1"/>
            <a:r>
              <a:rPr lang="en-GB" altLang="en-US" sz="1800" dirty="0" smtClean="0"/>
              <a:t>Penetration testing</a:t>
            </a:r>
          </a:p>
          <a:p>
            <a:pPr lvl="1"/>
            <a:r>
              <a:rPr lang="en-GB" altLang="en-US" sz="1800" dirty="0" smtClean="0"/>
              <a:t>Threat modelling</a:t>
            </a:r>
          </a:p>
          <a:p>
            <a:r>
              <a:rPr lang="en-GB" altLang="en-US" sz="2200" dirty="0" smtClean="0"/>
              <a:t>Web application protection</a:t>
            </a:r>
            <a:endParaRPr lang="en-GB" altLang="en-US" sz="2200" dirty="0"/>
          </a:p>
          <a:p>
            <a:pPr lvl="1"/>
            <a:r>
              <a:rPr lang="en-GB" altLang="en-US" sz="1800" dirty="0" smtClean="0"/>
              <a:t>Input validation</a:t>
            </a:r>
          </a:p>
          <a:p>
            <a:pPr lvl="1"/>
            <a:r>
              <a:rPr lang="en-GB" altLang="en-US" sz="1800" dirty="0" smtClean="0"/>
              <a:t>Web authentication schemes</a:t>
            </a:r>
          </a:p>
          <a:p>
            <a:pPr lvl="1"/>
            <a:r>
              <a:rPr lang="en-GB" altLang="en-US" sz="1800" dirty="0" smtClean="0"/>
              <a:t>Secure key and password storage</a:t>
            </a:r>
          </a:p>
          <a:p>
            <a:pPr lvl="1"/>
            <a:endParaRPr lang="en-GB" altLang="en-US" sz="1800" dirty="0"/>
          </a:p>
          <a:p>
            <a:pPr lvl="1"/>
            <a:endParaRPr lang="en-GB" altLang="en-US" sz="1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CA4E2E21-AA9D-5E47-BE72-2CA8B2224408}" type="slidenum">
              <a:rPr lang="en-US" altLang="en-US" sz="1200" b="0">
                <a:latin typeface="Arial" charset="0"/>
              </a:rPr>
              <a:pPr/>
              <a:t>20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 dirty="0"/>
              <a:t>Main Players in </a:t>
            </a:r>
            <a:r>
              <a:rPr lang="en-IE" altLang="en-US" dirty="0" smtClean="0"/>
              <a:t>Information Security</a:t>
            </a:r>
            <a:endParaRPr lang="en-GB" altLang="en-US" dirty="0"/>
          </a:p>
        </p:txBody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altLang="en-US" sz="2400" dirty="0"/>
              <a:t>Standards Bodies</a:t>
            </a:r>
          </a:p>
          <a:p>
            <a:pPr lvl="1"/>
            <a:r>
              <a:rPr lang="en-IE" altLang="en-US" sz="2000" dirty="0"/>
              <a:t>IETF (Internet Engineering Task Force)</a:t>
            </a:r>
          </a:p>
          <a:p>
            <a:pPr lvl="2"/>
            <a:r>
              <a:rPr lang="en-IE" altLang="en-US" sz="1800" dirty="0"/>
              <a:t>Internet standards, IPsec, SSL/TLS, …</a:t>
            </a:r>
          </a:p>
          <a:p>
            <a:pPr lvl="1"/>
            <a:r>
              <a:rPr lang="en-IE" altLang="en-US" sz="2000" dirty="0"/>
              <a:t>ISO (International Standards Organisation)</a:t>
            </a:r>
          </a:p>
          <a:p>
            <a:pPr lvl="2"/>
            <a:r>
              <a:rPr lang="en-IE" altLang="en-US" sz="1800" dirty="0"/>
              <a:t>OSI model; </a:t>
            </a:r>
            <a:r>
              <a:rPr lang="en-US" altLang="en-US" sz="1800" dirty="0"/>
              <a:t>ISO 27000 series of security standards; "Common Criteria” in ISO 15408 </a:t>
            </a:r>
            <a:endParaRPr lang="en-IE" altLang="en-US" sz="1800" dirty="0"/>
          </a:p>
          <a:p>
            <a:pPr lvl="1"/>
            <a:r>
              <a:rPr lang="en-IE" altLang="en-US" sz="2000" dirty="0"/>
              <a:t>ITU (International Telecoms Union)</a:t>
            </a:r>
          </a:p>
          <a:p>
            <a:pPr lvl="2"/>
            <a:r>
              <a:rPr lang="en-IE" altLang="en-US" sz="1800" dirty="0"/>
              <a:t>Recommendation X.800 on security services</a:t>
            </a:r>
          </a:p>
          <a:p>
            <a:pPr lvl="1"/>
            <a:r>
              <a:rPr lang="en-IE" altLang="en-US" sz="2000" dirty="0"/>
              <a:t>NIST (US Nat’l Institute of Standards &amp; Technology)</a:t>
            </a:r>
          </a:p>
          <a:p>
            <a:pPr lvl="2"/>
            <a:r>
              <a:rPr lang="en-IE" altLang="en-US" sz="1800" dirty="0"/>
              <a:t>Official US standards (called FIPS); many on security</a:t>
            </a:r>
          </a:p>
          <a:p>
            <a:pPr lvl="1"/>
            <a:r>
              <a:rPr lang="en-GB" altLang="en-US" sz="2000" dirty="0"/>
              <a:t>IEEE (Inst of Electrical &amp; Electronics Engineers)</a:t>
            </a:r>
          </a:p>
          <a:p>
            <a:pPr lvl="2"/>
            <a:r>
              <a:rPr lang="en-GB" altLang="en-US" sz="1800" dirty="0"/>
              <a:t>Communication standards, most notably IEEE 802 series:</a:t>
            </a:r>
            <a:br>
              <a:rPr lang="en-GB" altLang="en-US" sz="1800" dirty="0"/>
            </a:br>
            <a:r>
              <a:rPr lang="en-GB" altLang="en-US" sz="1800" dirty="0"/>
              <a:t>Ethernet (802.3), </a:t>
            </a:r>
            <a:r>
              <a:rPr lang="en-GB" altLang="en-US" sz="1800" dirty="0" err="1"/>
              <a:t>WiFi</a:t>
            </a:r>
            <a:r>
              <a:rPr lang="en-GB" altLang="en-US" sz="1800" dirty="0"/>
              <a:t> (802.11), Authentication (802.1x)</a:t>
            </a:r>
            <a:r>
              <a:rPr lang="en-IE" altLang="en-US" sz="1800" dirty="0"/>
              <a:t>, …</a:t>
            </a:r>
          </a:p>
          <a:p>
            <a:pPr lvl="1"/>
            <a:r>
              <a:rPr lang="en-GB" altLang="en-US" sz="2000" smtClean="0"/>
              <a:t>Industry domain-specific </a:t>
            </a:r>
            <a:r>
              <a:rPr lang="en-GB" altLang="en-US" sz="2000" dirty="0"/>
              <a:t>standards and regulations</a:t>
            </a:r>
          </a:p>
          <a:p>
            <a:pPr lvl="2"/>
            <a:r>
              <a:rPr lang="ga-IE" altLang="en-US" sz="1800" dirty="0"/>
              <a:t>FDA, </a:t>
            </a:r>
            <a:r>
              <a:rPr lang="ga-IE" altLang="en-US" sz="1800" dirty="0" smtClean="0"/>
              <a:t>PCI DSS, etc</a:t>
            </a:r>
            <a:endParaRPr lang="en-GB" altLang="en-US" sz="1800" dirty="0"/>
          </a:p>
          <a:p>
            <a:pPr lvl="2"/>
            <a:endParaRPr lang="en-GB" alt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3697ED6-0276-EB4F-879D-C98F9039AC88}" type="slidenum">
              <a:rPr lang="en-US" altLang="en-US" sz="1200" b="0">
                <a:latin typeface="Arial" charset="0"/>
              </a:rPr>
              <a:pPr/>
              <a:t>21</a:t>
            </a:fld>
            <a:endParaRPr lang="en-US" altLang="en-US" sz="1200" b="0">
              <a:latin typeface="Arial" charset="0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E" altLang="en-US"/>
              <a:t>Main Players (continued)</a:t>
            </a:r>
            <a:endParaRPr lang="en-GB" altLang="en-US"/>
          </a:p>
        </p:txBody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altLang="en-US" sz="2400" dirty="0"/>
              <a:t>Government agencies</a:t>
            </a:r>
          </a:p>
          <a:p>
            <a:pPr lvl="1"/>
            <a:r>
              <a:rPr lang="en-IE" altLang="en-US" sz="2000" dirty="0"/>
              <a:t>NSA - National Security Agency (US)</a:t>
            </a:r>
          </a:p>
          <a:p>
            <a:pPr lvl="2"/>
            <a:r>
              <a:rPr lang="ga-IE" altLang="en-US" sz="1800" dirty="0"/>
              <a:t>in the news a LOT recently</a:t>
            </a:r>
            <a:endParaRPr lang="en-IE" altLang="en-US" sz="1800" dirty="0"/>
          </a:p>
          <a:p>
            <a:pPr lvl="1"/>
            <a:r>
              <a:rPr lang="en-IE" altLang="en-US" sz="2000" dirty="0" err="1"/>
              <a:t>Dept</a:t>
            </a:r>
            <a:r>
              <a:rPr lang="en-IE" altLang="en-US" sz="2000" dirty="0"/>
              <a:t> of Homeland Security (US)</a:t>
            </a:r>
          </a:p>
          <a:p>
            <a:pPr lvl="1">
              <a:spcAft>
                <a:spcPts val="600"/>
              </a:spcAft>
            </a:pPr>
            <a:r>
              <a:rPr lang="en-GB" altLang="en-US" sz="2000" dirty="0"/>
              <a:t>Data Protection authorities </a:t>
            </a:r>
            <a:r>
              <a:rPr lang="en-GB" altLang="en-US" sz="2000" dirty="0" smtClean="0"/>
              <a:t>(powerful in EU countries)</a:t>
            </a:r>
            <a:endParaRPr lang="en-IE" altLang="en-US" sz="2000" dirty="0" smtClean="0"/>
          </a:p>
          <a:p>
            <a:r>
              <a:rPr lang="en-IE" altLang="en-US" sz="2400" dirty="0" smtClean="0"/>
              <a:t>The industry</a:t>
            </a:r>
          </a:p>
          <a:p>
            <a:pPr lvl="1"/>
            <a:r>
              <a:rPr lang="en-IE" altLang="en-US" sz="2000" dirty="0" smtClean="0"/>
              <a:t>Software </a:t>
            </a:r>
            <a:r>
              <a:rPr lang="en-IE" altLang="en-US" sz="2000" dirty="0"/>
              <a:t>and equipment vendors, web services</a:t>
            </a:r>
          </a:p>
          <a:p>
            <a:pPr lvl="2"/>
            <a:r>
              <a:rPr lang="en-GB" altLang="en-US" sz="1800" dirty="0"/>
              <a:t>Microsoft, Apple, Google, Cisco, Facebook, …</a:t>
            </a:r>
          </a:p>
          <a:p>
            <a:pPr lvl="1"/>
            <a:r>
              <a:rPr lang="en-GB" altLang="en-US" sz="2000" dirty="0"/>
              <a:t>Security vendors, outsourcers, consultants</a:t>
            </a:r>
          </a:p>
          <a:p>
            <a:pPr lvl="2"/>
            <a:r>
              <a:rPr lang="en-GB" altLang="en-US" sz="1800" dirty="0"/>
              <a:t>Symantec, McAfee, RSA Security, Trend Micro, IBM, HP, …</a:t>
            </a:r>
          </a:p>
          <a:p>
            <a:pPr lvl="1"/>
            <a:r>
              <a:rPr lang="en-GB" altLang="en-US" sz="2000" dirty="0"/>
              <a:t>Open source </a:t>
            </a:r>
            <a:r>
              <a:rPr lang="en-GB" altLang="en-US" sz="2000" dirty="0" smtClean="0"/>
              <a:t>community</a:t>
            </a:r>
          </a:p>
          <a:p>
            <a:pPr lvl="2"/>
            <a:r>
              <a:rPr lang="en-GB" altLang="en-US" sz="1600" dirty="0" smtClean="0"/>
              <a:t>OpenSSL, Kali Linux, GPG, OWASP, </a:t>
            </a:r>
            <a:r>
              <a:rPr lang="is-IS" altLang="en-US" sz="1600" dirty="0" smtClean="0"/>
              <a:t>…</a:t>
            </a:r>
            <a:endParaRPr lang="en-GB" altLang="en-US" sz="1600" dirty="0"/>
          </a:p>
          <a:p>
            <a:pPr lvl="1"/>
            <a:r>
              <a:rPr lang="en-GB" altLang="en-US" sz="2000" dirty="0"/>
              <a:t>Certificate authorities</a:t>
            </a:r>
          </a:p>
          <a:p>
            <a:pPr lvl="2"/>
            <a:r>
              <a:rPr lang="en-GB" altLang="en-US" sz="1800" dirty="0"/>
              <a:t>VeriSign, </a:t>
            </a:r>
            <a:r>
              <a:rPr lang="en-GB" altLang="en-US" sz="1800" dirty="0" err="1"/>
              <a:t>DigiCert</a:t>
            </a:r>
            <a:r>
              <a:rPr lang="en-GB" altLang="en-US" sz="1800" dirty="0"/>
              <a:t>, </a:t>
            </a:r>
            <a:r>
              <a:rPr lang="en-GB" altLang="en-US" sz="1800" dirty="0" err="1"/>
              <a:t>Comodo</a:t>
            </a:r>
            <a:r>
              <a:rPr lang="en-GB" altLang="en-US" sz="1800" dirty="0"/>
              <a:t>, </a:t>
            </a:r>
            <a:r>
              <a:rPr lang="en-GB" altLang="en-US" sz="1800" dirty="0" err="1" smtClean="0"/>
              <a:t>GeoTrust</a:t>
            </a:r>
            <a:r>
              <a:rPr lang="en-GB" altLang="en-US" sz="1800" dirty="0" smtClean="0"/>
              <a:t>, </a:t>
            </a:r>
            <a:r>
              <a:rPr lang="en-GB" altLang="en-US" sz="1800" dirty="0" err="1" smtClean="0"/>
              <a:t>GoDaddy</a:t>
            </a:r>
            <a:r>
              <a:rPr lang="en-GB" altLang="en-US" sz="1800" dirty="0" smtClean="0"/>
              <a:t>, </a:t>
            </a:r>
            <a:r>
              <a:rPr lang="en-GB" altLang="en-US" sz="1800" dirty="0"/>
              <a:t>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BA164B5E-8074-494B-9BFD-1C693FDB1485}" type="slidenum">
              <a:rPr lang="en-US" sz="1200" b="0">
                <a:latin typeface="Arial" charset="0"/>
                <a:ea typeface="ＭＳ Ｐゴシック" charset="0"/>
                <a:cs typeface="ＭＳ Ｐゴシック" charset="0"/>
              </a:rPr>
              <a:pPr/>
              <a:t>3</a:t>
            </a:fld>
            <a:endParaRPr lang="en-US" sz="1200" b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Security news stories…</a:t>
            </a:r>
          </a:p>
        </p:txBody>
      </p:sp>
      <p:pic>
        <p:nvPicPr>
          <p:cNvPr id="2" name="Picture 1" descr="Screen Shot 2017-10-18 at 22.55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952500"/>
            <a:ext cx="8512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3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BA164B5E-8074-494B-9BFD-1C693FDB1485}" type="slidenum">
              <a:rPr lang="en-US" sz="1200" b="0">
                <a:latin typeface="Arial" charset="0"/>
                <a:ea typeface="ＭＳ Ｐゴシック" charset="0"/>
                <a:cs typeface="ＭＳ Ｐゴシック" charset="0"/>
              </a:rPr>
              <a:pPr/>
              <a:t>4</a:t>
            </a:fld>
            <a:endParaRPr lang="en-US" sz="1200" b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Security news stories…</a:t>
            </a:r>
          </a:p>
        </p:txBody>
      </p:sp>
      <p:pic>
        <p:nvPicPr>
          <p:cNvPr id="27651" name="Picture 1" descr="Screen Shot 2017-09-10 at 20.38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0"/>
            <a:ext cx="9144000" cy="631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196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D9BFB54B-D3B0-2147-959E-E4C0E8E8DADF}" type="slidenum">
              <a:rPr lang="en-US" sz="1200" b="0">
                <a:latin typeface="Arial" charset="0"/>
                <a:ea typeface="ＭＳ Ｐゴシック" charset="0"/>
                <a:cs typeface="ＭＳ Ｐゴシック" charset="0"/>
              </a:rPr>
              <a:pPr/>
              <a:t>5</a:t>
            </a:fld>
            <a:endParaRPr lang="en-US" sz="1200" b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Security news stories…</a:t>
            </a:r>
          </a:p>
        </p:txBody>
      </p:sp>
      <p:pic>
        <p:nvPicPr>
          <p:cNvPr id="28675" name="Picture 1" descr="Screen Shot 2017-08-14 at 22.09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950913"/>
            <a:ext cx="8191500" cy="637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12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420B05B7-6DA6-5D4F-9870-5CFF61D6C829}" type="slidenum">
              <a:rPr lang="en-US" sz="1200" b="0">
                <a:latin typeface="Arial" charset="0"/>
                <a:ea typeface="ＭＳ Ｐゴシック" charset="0"/>
                <a:cs typeface="ＭＳ Ｐゴシック" charset="0"/>
              </a:rPr>
              <a:pPr/>
              <a:t>6</a:t>
            </a:fld>
            <a:endParaRPr lang="en-US" sz="1200" b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Security news stories…</a:t>
            </a:r>
          </a:p>
        </p:txBody>
      </p:sp>
      <p:pic>
        <p:nvPicPr>
          <p:cNvPr id="2" name="Picture 1" descr="Screen Shot 2017-10-18 at 22.58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000125"/>
            <a:ext cx="8512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955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Security news stories…</a:t>
            </a:r>
          </a:p>
        </p:txBody>
      </p:sp>
      <p:pic>
        <p:nvPicPr>
          <p:cNvPr id="3174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43000"/>
            <a:ext cx="7943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836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F98E4AC1-7A42-8542-A6A8-25EC39F68307}" type="slidenum">
              <a:rPr lang="en-US" sz="1200" b="0">
                <a:latin typeface="Arial" charset="0"/>
                <a:ea typeface="ＭＳ Ｐゴシック" charset="0"/>
                <a:cs typeface="ＭＳ Ｐゴシック" charset="0"/>
              </a:rPr>
              <a:pPr/>
              <a:t>8</a:t>
            </a:fld>
            <a:endParaRPr lang="en-US" sz="1200" b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Security news stories…</a:t>
            </a: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958850"/>
            <a:ext cx="7724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247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Times New Roman" charset="0"/>
                <a:ea typeface="ヒラギノ角ゴ Pro W3" charset="0"/>
                <a:cs typeface="ヒラギノ角ゴ Pro W3" charset="0"/>
              </a:defRPr>
            </a:lvl9pPr>
          </a:lstStyle>
          <a:p>
            <a:fld id="{92B5B2B2-83B4-6D4F-9AEA-F1A662F762F1}" type="slidenum">
              <a:rPr lang="en-US" sz="1200" b="0">
                <a:latin typeface="Arial" charset="0"/>
                <a:ea typeface="ＭＳ Ｐゴシック" charset="0"/>
                <a:cs typeface="ＭＳ Ｐゴシック" charset="0"/>
              </a:rPr>
              <a:pPr/>
              <a:t>9</a:t>
            </a:fld>
            <a:endParaRPr lang="en-US" sz="1200" b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Arial" charset="0"/>
                <a:ea typeface="ＭＳ Ｐゴシック" charset="0"/>
                <a:cs typeface="ＭＳ Ｐゴシック" charset="0"/>
              </a:rPr>
              <a:t>Security news stories…</a:t>
            </a:r>
          </a:p>
        </p:txBody>
      </p:sp>
      <p:pic>
        <p:nvPicPr>
          <p:cNvPr id="3686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143000"/>
            <a:ext cx="7943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9307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 Baltimore 8 00">
  <a:themeElements>
    <a:clrScheme name="New Baltimore 8 0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ew Baltimore 8 0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New Baltimore 8 0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altimore 8 00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Baltimore 8 00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altimore 8 00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altimore 8 00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altimore 8 00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altimore 8 00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Designs\Whirlpool.pot</Template>
  <TotalTime>7532</TotalTime>
  <Pages>4</Pages>
  <Words>415</Words>
  <Application>Microsoft Macintosh PowerPoint</Application>
  <PresentationFormat>On-screen Show (4:3)</PresentationFormat>
  <Paragraphs>113</Paragraphs>
  <Slides>21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New Baltimore 8 00</vt:lpstr>
      <vt:lpstr>Security part</vt:lpstr>
      <vt:lpstr>Security part of module: main topics</vt:lpstr>
      <vt:lpstr>Security news stories…</vt:lpstr>
      <vt:lpstr>Security news stories…</vt:lpstr>
      <vt:lpstr>Security news stories…</vt:lpstr>
      <vt:lpstr>Security news stories…</vt:lpstr>
      <vt:lpstr>Security news stories…</vt:lpstr>
      <vt:lpstr>Security news stories…</vt:lpstr>
      <vt:lpstr>Security news stories…</vt:lpstr>
      <vt:lpstr>Security news stories…</vt:lpstr>
      <vt:lpstr>Security news stories…</vt:lpstr>
      <vt:lpstr>Security news stories…</vt:lpstr>
      <vt:lpstr>Security news stories…</vt:lpstr>
      <vt:lpstr>Anything wrong with this?</vt:lpstr>
      <vt:lpstr>Anything wrong with this?</vt:lpstr>
      <vt:lpstr>Security in context</vt:lpstr>
      <vt:lpstr>SecurityFocus.com – new vulnerabilities snapshot</vt:lpstr>
      <vt:lpstr>Attack Sophistication vs. Intruder Technical Knowledge</vt:lpstr>
      <vt:lpstr>PowerPoint Presentation</vt:lpstr>
      <vt:lpstr>Main Players in Information Security</vt:lpstr>
      <vt:lpstr>Main Players (continued)</vt:lpstr>
    </vt:vector>
  </TitlesOfParts>
  <Manager/>
  <Company>WIT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/>
  <dc:creator>JMcG</dc:creator>
  <cp:keywords/>
  <dc:description/>
  <cp:lastModifiedBy>Jimmy McGibney</cp:lastModifiedBy>
  <cp:revision>266</cp:revision>
  <cp:lastPrinted>2001-02-09T16:26:07Z</cp:lastPrinted>
  <dcterms:created xsi:type="dcterms:W3CDTF">2014-09-05T16:58:21Z</dcterms:created>
  <dcterms:modified xsi:type="dcterms:W3CDTF">2017-10-23T19:33:51Z</dcterms:modified>
  <cp:category/>
</cp:coreProperties>
</file>